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91" r:id="rId12"/>
    <p:sldId id="272" r:id="rId13"/>
    <p:sldId id="289" r:id="rId14"/>
    <p:sldId id="290" r:id="rId15"/>
    <p:sldId id="264" r:id="rId16"/>
    <p:sldId id="286" r:id="rId17"/>
    <p:sldId id="296" r:id="rId18"/>
    <p:sldId id="294" r:id="rId19"/>
    <p:sldId id="295" r:id="rId20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9" autoAdjust="0"/>
    <p:restoredTop sz="92359" autoAdjust="0"/>
  </p:normalViewPr>
  <p:slideViewPr>
    <p:cSldViewPr>
      <p:cViewPr varScale="1">
        <p:scale>
          <a:sx n="147" d="100"/>
          <a:sy n="147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77409-3363-47F7-8CCC-7F6EEA55D78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2C229-11B4-4ABA-BF9B-4592895F7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12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1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59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6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78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74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734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81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52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Sign up at www.boingkids.co.uk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15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2C229-11B4-4ABA-BF9B-4592895F7A8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4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9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4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3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4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89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6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0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9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3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1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6040-9C92-49C3-9E10-A2D7D759F3B1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D8A19-3F3F-4C47-86E5-A50EF89AA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4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mailto:support@boingkids.co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76" y="1003300"/>
            <a:ext cx="5108448" cy="484632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1019436" y="2564904"/>
            <a:ext cx="10153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Welcome to           ... We are very excited to start this journey with you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  <a:sym typeface="Wingdings"/>
              </a:rPr>
              <a:t>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92" y="2408327"/>
            <a:ext cx="1304160" cy="8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6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3. Delivering Boing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93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48680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        or Not so Boing?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Questioning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Teacher Centred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Rigid Structured Lesson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Competition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Explicit Learning Outcomes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High Time on Task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Praise Effort</a:t>
            </a: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Physical Literacy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One Fixed Answer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Implicit Learning Outcomes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Praise Ability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Fundamental Movement Skills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Challenge/Collaboration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Sport</a:t>
            </a: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Learning Centred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Creative Solutions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Low Time on Task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Managed Chaos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Play</a:t>
            </a:r>
          </a:p>
          <a:p>
            <a:pPr marL="0" indent="0" algn="ctr">
              <a:buNone/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Telling</a:t>
            </a:r>
          </a:p>
        </p:txBody>
      </p:sp>
    </p:spTree>
    <p:extLst>
      <p:ext uri="{BB962C8B-B14F-4D97-AF65-F5344CB8AC3E}">
        <p14:creationId xmlns:p14="http://schemas.microsoft.com/office/powerpoint/2010/main" val="117710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Principles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 numCol="3">
            <a:normAutofit fontScale="40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60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Teaching Boing</a:t>
            </a:r>
          </a:p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Be child-centred – not teacher led</a:t>
            </a:r>
          </a:p>
          <a:p>
            <a:pPr marL="0" indent="0" algn="ctr">
              <a:buNone/>
            </a:pPr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Set challenging problems – not skills to repeat</a:t>
            </a:r>
          </a:p>
          <a:p>
            <a:pPr marL="0" indent="0" algn="ctr">
              <a:buNone/>
            </a:pPr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Promote creativity – not unimaginative copying</a:t>
            </a:r>
          </a:p>
          <a:p>
            <a:pPr marL="0" indent="0" algn="ctr">
              <a:buNone/>
            </a:pPr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Focus on collaboration – not competition</a:t>
            </a:r>
          </a:p>
          <a:p>
            <a:pPr marL="0" indent="0" algn="ctr">
              <a:buNone/>
            </a:pPr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Ask leading questions – don't give answers</a:t>
            </a:r>
          </a:p>
          <a:p>
            <a:pPr marL="0" indent="0" algn="ctr">
              <a:buNone/>
            </a:pPr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Explore movement – not perfect models</a:t>
            </a: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60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The 6Cs</a:t>
            </a:r>
          </a:p>
          <a:p>
            <a:pPr marL="0" indent="0" algn="ctr">
              <a:buNone/>
            </a:pPr>
            <a:r>
              <a:rPr lang="en-GB" sz="48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Captivated and smiling people</a:t>
            </a:r>
          </a:p>
          <a:p>
            <a:pPr marL="0" indent="0" algn="ctr">
              <a:buNone/>
            </a:pPr>
            <a:endParaRPr lang="en-GB" sz="25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Challenging problems</a:t>
            </a:r>
          </a:p>
          <a:p>
            <a:pPr marL="0" indent="0" algn="ctr">
              <a:buNone/>
            </a:pPr>
            <a:endParaRPr lang="en-GB" sz="23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Constant and active play</a:t>
            </a:r>
          </a:p>
          <a:p>
            <a:pPr marL="0" indent="0" algn="ctr">
              <a:buNone/>
            </a:pPr>
            <a:endParaRPr lang="en-GB" sz="23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Collaboration</a:t>
            </a:r>
          </a:p>
          <a:p>
            <a:pPr marL="0" indent="0" algn="ctr">
              <a:buNone/>
            </a:pPr>
            <a:endParaRPr lang="en-GB" sz="23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Creative decisions and imaginative solutions</a:t>
            </a:r>
          </a:p>
          <a:p>
            <a:pPr marL="0" indent="0" algn="ctr">
              <a:buNone/>
            </a:pPr>
            <a:endParaRPr lang="en-GB" sz="2300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Celebrating being unique and kind</a:t>
            </a:r>
          </a:p>
        </p:txBody>
      </p:sp>
    </p:spTree>
    <p:extLst>
      <p:ext uri="{BB962C8B-B14F-4D97-AF65-F5344CB8AC3E}">
        <p14:creationId xmlns:p14="http://schemas.microsoft.com/office/powerpoint/2010/main" val="44359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786" y="530713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The What, the How and the Why 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What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Create fun and active learning spaces</a:t>
            </a: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How</a:t>
            </a: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Let kids be kids</a:t>
            </a:r>
          </a:p>
          <a:p>
            <a:pPr marL="0" indent="0" algn="ctr">
              <a:buNone/>
            </a:pPr>
            <a:endParaRPr lang="en-GB" sz="12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Physical literacy not sporting proficiency</a:t>
            </a:r>
          </a:p>
          <a:p>
            <a:pPr marL="0" indent="0" algn="ctr">
              <a:buNone/>
            </a:pPr>
            <a:endParaRPr lang="en-GB" sz="12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Holistic development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sz="24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just">
              <a:buNone/>
            </a:pPr>
            <a:endParaRPr lang="en-GB" sz="24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just">
              <a:buNone/>
            </a:pPr>
            <a:endParaRPr lang="en-GB" sz="24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Why</a:t>
            </a: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Healthier more active people</a:t>
            </a:r>
          </a:p>
          <a:p>
            <a:pPr marL="0" indent="0" algn="ctr">
              <a:buNone/>
            </a:pPr>
            <a:endParaRPr lang="en-GB" sz="12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More confidence people</a:t>
            </a:r>
          </a:p>
          <a:p>
            <a:pPr marL="0" indent="0" algn="ctr">
              <a:buNone/>
            </a:pPr>
            <a:endParaRPr lang="en-GB" sz="12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People can move and impact the world in a more positive way</a:t>
            </a:r>
          </a:p>
        </p:txBody>
      </p:sp>
    </p:spTree>
    <p:extLst>
      <p:ext uri="{BB962C8B-B14F-4D97-AF65-F5344CB8AC3E}">
        <p14:creationId xmlns:p14="http://schemas.microsoft.com/office/powerpoint/2010/main" val="318937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4. 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07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Using the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PlayTank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www.boingplaytank.co.uk</a:t>
            </a:r>
          </a:p>
          <a:p>
            <a:pPr marL="0" indent="0" algn="ctr">
              <a:buNone/>
            </a:pPr>
            <a:endParaRPr lang="en-GB" sz="2400" b="1" dirty="0">
              <a:solidFill>
                <a:srgbClr val="75B729"/>
              </a:solidFill>
              <a:ea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120+ </a:t>
            </a:r>
            <a:r>
              <a:rPr lang="en-GB" sz="1900" b="1" dirty="0" err="1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PlayGames</a:t>
            </a: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 across 12 </a:t>
            </a:r>
            <a:r>
              <a:rPr lang="en-GB" sz="1900" b="1" dirty="0" err="1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PlayBlocks</a:t>
            </a: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Each </a:t>
            </a:r>
            <a:r>
              <a:rPr lang="en-GB" sz="1900" b="1" dirty="0" err="1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PlayBlock</a:t>
            </a: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 focuses on a different element of Physical Literacy</a:t>
            </a: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2400" b="1" dirty="0">
                <a:solidFill>
                  <a:srgbClr val="E6287E"/>
                </a:solidFill>
                <a:latin typeface="Hannotate TC" charset="-120"/>
                <a:ea typeface="Hannotate TC" charset="-120"/>
                <a:cs typeface="Hannotate TC" charset="-120"/>
              </a:rPr>
              <a:t>Boing Question Card</a:t>
            </a: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Construct effective questions</a:t>
            </a: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The Boing Challenge or Change Card</a:t>
            </a:r>
          </a:p>
          <a:p>
            <a:pPr marL="0" indent="0" algn="ctr">
              <a:buNone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Create effective progressions and assistance</a:t>
            </a:r>
          </a:p>
          <a:p>
            <a:pPr marL="0" indent="0" algn="ctr">
              <a:buNone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  <a:p>
            <a:pPr marL="0" indent="0" algn="ctr">
              <a:buNone/>
            </a:pPr>
            <a:endParaRPr lang="en-GB" sz="1900" b="1" dirty="0">
              <a:solidFill>
                <a:schemeClr val="tx2"/>
              </a:solidFill>
              <a:ea typeface="Hannotate TC" charset="-12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2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Whats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 next?</a:t>
            </a:r>
          </a:p>
        </p:txBody>
      </p:sp>
    </p:spTree>
    <p:extLst>
      <p:ext uri="{BB962C8B-B14F-4D97-AF65-F5344CB8AC3E}">
        <p14:creationId xmlns:p14="http://schemas.microsoft.com/office/powerpoint/2010/main" val="99076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Start using           today!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888" y="3478120"/>
            <a:ext cx="1728192" cy="108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3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Support?</a:t>
            </a:r>
            <a:endParaRPr lang="en-GB" sz="28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Contact us anytime, always </a:t>
            </a:r>
          </a:p>
          <a:p>
            <a:pPr algn="ctr"/>
            <a:r>
              <a:rPr lang="en-GB" dirty="0"/>
              <a:t>Email: </a:t>
            </a:r>
            <a:r>
              <a:rPr lang="en-GB" dirty="0">
                <a:hlinkClick r:id="rId7"/>
              </a:rPr>
              <a:t>support@boingkids.co.uk</a:t>
            </a:r>
            <a:endParaRPr lang="en-GB" dirty="0"/>
          </a:p>
          <a:p>
            <a:pPr algn="ctr"/>
            <a:r>
              <a:rPr lang="en-GB" dirty="0"/>
              <a:t>Tweet: </a:t>
            </a:r>
            <a:r>
              <a:rPr lang="en-GB" sz="2200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@</a:t>
            </a:r>
            <a:r>
              <a:rPr lang="en-GB" sz="2200" b="1" dirty="0" err="1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BoingKids</a:t>
            </a:r>
            <a:endParaRPr lang="en-GB" sz="2200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50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76" y="1003300"/>
            <a:ext cx="5108448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0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Course Overview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15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Purpose – To leave here today, confident and excited to deliver fun and inclusive Boing games </a:t>
            </a:r>
            <a:r>
              <a:rPr lang="en-US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  <a:sym typeface="Wingdings" panose="05000000000000000000" pitchFamily="2" charset="2"/>
              </a:rPr>
              <a:t>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1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Course Agenda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>
                <a:solidFill>
                  <a:srgbClr val="E6287E"/>
                </a:solidFill>
                <a:latin typeface="Hannotate TC" charset="-120"/>
                <a:ea typeface="Hannotate TC" charset="-120"/>
                <a:cs typeface="Hannotate TC" charset="-120"/>
              </a:rPr>
              <a:t>Aim: How to deliver Boing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00:00 – 00:10 – Welcome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00:10 – 00:45 – Lets do Boing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00:45 – 01:00 – Reflections from Play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01:00 – 01:15 – The Mechanics of Boing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01:15 – 01:30 – Delivering Boing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01:30 – 01:45 – Resources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01:45 – 02:00 – Reflections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46981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Session 1 – Delivering Boing!</a:t>
            </a:r>
            <a:br>
              <a:rPr lang="en-GB" sz="5400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</a:br>
            <a:endParaRPr lang="en-GB" sz="5400" b="1" dirty="0">
              <a:solidFill>
                <a:schemeClr val="accent1">
                  <a:lumMod val="75000"/>
                </a:schemeClr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Purpose - To develop your skills and give you tools and resources to deliver high quality Boing sessions</a:t>
            </a:r>
          </a:p>
        </p:txBody>
      </p:sp>
    </p:spTree>
    <p:extLst>
      <p:ext uri="{BB962C8B-B14F-4D97-AF65-F5344CB8AC3E}">
        <p14:creationId xmlns:p14="http://schemas.microsoft.com/office/powerpoint/2010/main" val="389112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1. Lets do Boing!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2. Reflections from Play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635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Reflections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600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The Delivery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Pick three words to describe what you just experienced?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600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The </a:t>
            </a:r>
            <a:r>
              <a:rPr lang="en-GB" sz="2600" dirty="0" err="1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PlayGames</a:t>
            </a:r>
            <a:endParaRPr lang="en-GB" sz="2600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What were you learning?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3517107" y="3645024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pPr algn="ctr"/>
            <a:r>
              <a:rPr lang="en-GB" sz="2600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Questions</a:t>
            </a:r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3517107" y="4509120"/>
            <a:ext cx="5157787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What questions or challenges do you have currently?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3. The Mechanics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48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2" b="4759"/>
          <a:stretch/>
        </p:blipFill>
        <p:spPr>
          <a:xfrm>
            <a:off x="0" y="0"/>
            <a:ext cx="1222009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08273C2-E4D8-4244-BB1B-D67EA9670C14}"/>
              </a:ext>
            </a:extLst>
          </p:cNvPr>
          <p:cNvSpPr/>
          <p:nvPr/>
        </p:nvSpPr>
        <p:spPr>
          <a:xfrm>
            <a:off x="746110" y="1648955"/>
            <a:ext cx="10727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lvl="0"/>
            <a:endParaRPr lang="en-US" sz="3200" b="1" dirty="0">
              <a:solidFill>
                <a:srgbClr val="E6287E"/>
              </a:solidFill>
              <a:latin typeface="Hannotate TC" charset="-120"/>
              <a:ea typeface="Hannotate TC" charset="-120"/>
              <a:cs typeface="Calibri"/>
              <a:sym typeface="Calibri"/>
            </a:endParaRPr>
          </a:p>
          <a:p>
            <a:pPr lvl="0"/>
            <a:endParaRPr lang="en-GB" sz="2000" dirty="0">
              <a:solidFill>
                <a:schemeClr val="tx2"/>
              </a:solidFill>
              <a:latin typeface="Helvetica" pitchFamily="2" charset="0"/>
              <a:ea typeface="Calibri"/>
              <a:cs typeface="Calibri"/>
              <a:sym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04803" y="5907024"/>
            <a:ext cx="6982395" cy="950976"/>
            <a:chOff x="2471484" y="5907024"/>
            <a:chExt cx="6982395" cy="95097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67399F-D2DA-6C4C-9B8D-56D0FFBBF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4731" y="5907024"/>
              <a:ext cx="779148" cy="95097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59B565-6A33-8441-87BD-0AD045F6F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1484" y="5907024"/>
              <a:ext cx="757364" cy="9509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D19E0F7-8A8C-8B42-BC29-9715480E74D1}"/>
                </a:ext>
              </a:extLst>
            </p:cNvPr>
            <p:cNvSpPr txBox="1"/>
            <p:nvPr/>
          </p:nvSpPr>
          <p:spPr>
            <a:xfrm>
              <a:off x="3526997" y="6382512"/>
              <a:ext cx="4849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B0F0"/>
                  </a:solidFill>
                  <a:latin typeface="Hannotate TC" charset="-120"/>
                  <a:ea typeface="Hannotate TC" charset="-120"/>
                  <a:cs typeface="Hannotate TC" charset="-120"/>
                </a:rPr>
                <a:t>Playful     *     Inclusive     *     Pioneering   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920" y="23579"/>
            <a:ext cx="1304160" cy="818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annotate TC" charset="-120"/>
                <a:ea typeface="Hannotate TC" charset="-120"/>
                <a:cs typeface="Hannotate TC" charset="-120"/>
              </a:rPr>
              <a:t>Mechanics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0" indent="0" algn="ctr">
              <a:buNone/>
            </a:pPr>
            <a:r>
              <a:rPr lang="en-GB" sz="26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The Start</a:t>
            </a:r>
          </a:p>
          <a:p>
            <a:pPr marL="0" indent="0" algn="ctr">
              <a:buNone/>
            </a:pPr>
            <a:r>
              <a:rPr lang="en-US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Get the game started as soon as possible with clear instructions</a:t>
            </a:r>
          </a:p>
          <a:p>
            <a:pPr marL="0" indent="0" algn="ctr">
              <a:buNone/>
            </a:pPr>
            <a:endParaRPr lang="en-US" sz="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‘Conduct’ the game and manage the rules for the first 5 minutes </a:t>
            </a:r>
          </a:p>
          <a:p>
            <a:pPr marL="0" indent="0" algn="ctr">
              <a:buNone/>
            </a:pPr>
            <a:endParaRPr lang="en-US" sz="9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19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Get players to change roles in first break and confirm the rules</a:t>
            </a:r>
            <a:endParaRPr lang="en-GB" sz="22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26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endParaRPr lang="en-GB" sz="26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GB" sz="26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The Middle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Encourage effort and positively reinforce good game engagement</a:t>
            </a:r>
          </a:p>
          <a:p>
            <a:pPr marL="0" indent="0" algn="ctr">
              <a:buNone/>
            </a:pPr>
            <a:endParaRPr lang="en-US" sz="11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Use a ‘change it’ </a:t>
            </a:r>
          </a:p>
          <a:p>
            <a:pPr marL="0" indent="0" algn="ctr">
              <a:buNone/>
            </a:pPr>
            <a:endParaRPr lang="en-US" sz="11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Use another one!</a:t>
            </a:r>
          </a:p>
          <a:p>
            <a:pPr marL="0" indent="0" algn="ctr">
              <a:buNone/>
            </a:pPr>
            <a:endParaRPr lang="en-US" sz="11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Use the questions card </a:t>
            </a:r>
          </a:p>
          <a:p>
            <a:pPr marL="0" indent="0" algn="ctr">
              <a:buNone/>
            </a:pPr>
            <a:endParaRPr lang="en-US" sz="11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Challenge an individual</a:t>
            </a:r>
          </a:p>
          <a:p>
            <a:pPr marL="0" indent="0">
              <a:buNone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annotate TC" charset="-120"/>
            </a:endParaRPr>
          </a:p>
          <a:p>
            <a:pPr marL="0" indent="0" algn="ctr">
              <a:buNone/>
            </a:pPr>
            <a:r>
              <a:rPr lang="en-GB" sz="2600" b="1" dirty="0">
                <a:solidFill>
                  <a:srgbClr val="75B729"/>
                </a:solidFill>
                <a:latin typeface="Hannotate TC" charset="-120"/>
                <a:ea typeface="Hannotate TC" charset="-120"/>
                <a:cs typeface="Hannotate TC" charset="-120"/>
              </a:rPr>
              <a:t>The End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Allow time for players to reflect in pairs</a:t>
            </a:r>
          </a:p>
          <a:p>
            <a:pPr marL="0" indent="0" algn="ctr">
              <a:buNone/>
            </a:pPr>
            <a:endParaRPr lang="en-US" sz="11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Draw examples out from their experience</a:t>
            </a:r>
          </a:p>
          <a:p>
            <a:pPr marL="0" indent="0" algn="ctr">
              <a:buNone/>
            </a:pPr>
            <a:endParaRPr lang="en-US" sz="1100" b="1" dirty="0">
              <a:solidFill>
                <a:schemeClr val="tx2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Hannotate TC" charset="-120"/>
                <a:ea typeface="Hannotate TC" charset="-120"/>
                <a:cs typeface="Hannotate TC" charset="-120"/>
              </a:rPr>
              <a:t>Focus on the process of problem solving and game engagement</a:t>
            </a:r>
            <a:endParaRPr lang="en-GB" sz="26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  <a:p>
            <a:pPr marL="0" indent="0">
              <a:buNone/>
            </a:pPr>
            <a:endParaRPr lang="en-GB" sz="2600" b="1" dirty="0">
              <a:solidFill>
                <a:srgbClr val="75B729"/>
              </a:solidFill>
              <a:latin typeface="Hannotate TC" charset="-120"/>
              <a:ea typeface="Hannotate TC" charset="-120"/>
              <a:cs typeface="Hannotate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27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611</Words>
  <Application>Microsoft Macintosh PowerPoint</Application>
  <PresentationFormat>Widescreen</PresentationFormat>
  <Paragraphs>242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Hannotate TC</vt:lpstr>
      <vt:lpstr>Helvetica</vt:lpstr>
      <vt:lpstr>Helvetica Light</vt:lpstr>
      <vt:lpstr>Wingdings</vt:lpstr>
      <vt:lpstr>Office Theme</vt:lpstr>
      <vt:lpstr>PowerPoint Presentation</vt:lpstr>
      <vt:lpstr>Course Overview</vt:lpstr>
      <vt:lpstr>Course Agenda</vt:lpstr>
      <vt:lpstr>Session 1 – Delivering Boing! </vt:lpstr>
      <vt:lpstr>1. Lets do Boing!</vt:lpstr>
      <vt:lpstr>2. Reflections from Play</vt:lpstr>
      <vt:lpstr>Reflections</vt:lpstr>
      <vt:lpstr>3. The Mechanics</vt:lpstr>
      <vt:lpstr>Mechanics</vt:lpstr>
      <vt:lpstr>3. Delivering Boing</vt:lpstr>
      <vt:lpstr>        or Not so Boing?</vt:lpstr>
      <vt:lpstr>Principles</vt:lpstr>
      <vt:lpstr>The What, the How and the Why of </vt:lpstr>
      <vt:lpstr>4. Resources</vt:lpstr>
      <vt:lpstr>Using the PlayTank</vt:lpstr>
      <vt:lpstr>Whats next?</vt:lpstr>
      <vt:lpstr>Start using           today! </vt:lpstr>
      <vt:lpstr>Support?</vt:lpstr>
      <vt:lpstr>PowerPoint Presentation</vt:lpstr>
    </vt:vector>
  </TitlesOfParts>
  <Company>Oxford Brookes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 Cutter</dc:creator>
  <cp:lastModifiedBy>Kit Cutter</cp:lastModifiedBy>
  <cp:revision>46</cp:revision>
  <cp:lastPrinted>2019-11-04T11:33:47Z</cp:lastPrinted>
  <dcterms:created xsi:type="dcterms:W3CDTF">2019-10-31T13:10:26Z</dcterms:created>
  <dcterms:modified xsi:type="dcterms:W3CDTF">2020-01-09T12:24:39Z</dcterms:modified>
</cp:coreProperties>
</file>